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notesMasterIdLst>
    <p:notesMasterId r:id="rId15"/>
  </p:notesMasterIdLst>
  <p:sldIdLst>
    <p:sldId id="259" r:id="rId2"/>
    <p:sldId id="324" r:id="rId3"/>
    <p:sldId id="317" r:id="rId4"/>
    <p:sldId id="353" r:id="rId5"/>
    <p:sldId id="361" r:id="rId6"/>
    <p:sldId id="359" r:id="rId7"/>
    <p:sldId id="362" r:id="rId8"/>
    <p:sldId id="360" r:id="rId9"/>
    <p:sldId id="318" r:id="rId10"/>
    <p:sldId id="322" r:id="rId11"/>
    <p:sldId id="316" r:id="rId12"/>
    <p:sldId id="358"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43" d="100"/>
          <a:sy n="43" d="100"/>
        </p:scale>
        <p:origin x="4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C0D97-3AA8-4EAE-87E0-4E4EAA3B9F93}" type="datetimeFigureOut">
              <a:rPr lang="en-AU" smtClean="0"/>
              <a:t>22/10/2021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6B0C5-53EF-4222-ACDB-DB78EFF345B0}" type="slidenum">
              <a:rPr lang="en-AU" smtClean="0"/>
              <a:t>‹#›</a:t>
            </a:fld>
            <a:endParaRPr lang="en-AU"/>
          </a:p>
        </p:txBody>
      </p:sp>
    </p:spTree>
    <p:extLst>
      <p:ext uri="{BB962C8B-B14F-4D97-AF65-F5344CB8AC3E}">
        <p14:creationId xmlns:p14="http://schemas.microsoft.com/office/powerpoint/2010/main" val="373975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B9FE9E4-D3C3-40AD-8963-E433D0FF4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BB267E-3040-458A-BA35-938292ACC795}" type="slidenum">
              <a:rPr lang="en-US" altLang="en-US"/>
              <a:pPr eaLnBrk="1" hangingPunct="1"/>
              <a:t>3</a:t>
            </a:fld>
            <a:endParaRPr lang="en-US" altLang="en-US"/>
          </a:p>
        </p:txBody>
      </p:sp>
      <p:sp>
        <p:nvSpPr>
          <p:cNvPr id="48131" name="Rectangle 2">
            <a:extLst>
              <a:ext uri="{FF2B5EF4-FFF2-40B4-BE49-F238E27FC236}">
                <a16:creationId xmlns:a16="http://schemas.microsoft.com/office/drawing/2014/main" id="{3830704E-BD90-41AC-82DF-30CB148EB03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09EFB72-BC6E-402A-B3B2-E749B94961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Arial" panose="020B0604020202020204" pitchFamily="34" charset="0"/>
                <a:cs typeface="Arial" panose="020B0604020202020204" pitchFamily="34" charset="0"/>
              </a:rPr>
              <a:t>Good true and beautiful, Plato</a:t>
            </a:r>
          </a:p>
          <a:p>
            <a:pPr eaLnBrk="1" hangingPunct="1"/>
            <a:endParaRPr lang="en-US" altLang="en-US" sz="1000">
              <a:latin typeface="Arial" panose="020B0604020202020204" pitchFamily="34" charset="0"/>
              <a:cs typeface="Arial" panose="020B0604020202020204" pitchFamily="34" charset="0"/>
            </a:endParaRPr>
          </a:p>
          <a:p>
            <a:pPr eaLnBrk="1" hangingPunct="1"/>
            <a:r>
              <a:rPr lang="en-US" altLang="en-US" sz="1000">
                <a:latin typeface="Arial" panose="020B0604020202020204" pitchFamily="34" charset="0"/>
                <a:cs typeface="Arial" panose="020B0604020202020204" pitchFamily="34" charset="0"/>
              </a:rPr>
              <a:t>the Good, the True, and the Beautiful are dimensions of our very own being at each and every level of growth and development. The promise of this AQAL integral transformative practice, we can discover deeper and deeper dimensions of our own Goodness, our own Truth, and our own Beauty.</a:t>
            </a:r>
          </a:p>
          <a:p>
            <a:pPr eaLnBrk="1" hangingPunct="1"/>
            <a:r>
              <a:rPr lang="en-US" altLang="en-US" sz="1000">
                <a:latin typeface="Arial" panose="020B0604020202020204" pitchFamily="34" charset="0"/>
                <a:cs typeface="Arial" panose="020B0604020202020204" pitchFamily="34" charset="0"/>
              </a:rPr>
              <a:t>The Good, the True, and the Beautiful are</a:t>
            </a:r>
          </a:p>
          <a:p>
            <a:pPr eaLnBrk="1" hangingPunct="1"/>
            <a:r>
              <a:rPr lang="en-US" altLang="en-US" sz="1000">
                <a:latin typeface="Arial" panose="020B0604020202020204" pitchFamily="34" charset="0"/>
                <a:cs typeface="Arial" panose="020B0604020202020204" pitchFamily="34" charset="0"/>
              </a:rPr>
              <a:t>simply variations on first-, second-, and third-person pronouns found in all major</a:t>
            </a:r>
          </a:p>
          <a:p>
            <a:pPr eaLnBrk="1" hangingPunct="1"/>
            <a:r>
              <a:rPr lang="en-US" altLang="en-US" sz="1000">
                <a:latin typeface="Arial" panose="020B0604020202020204" pitchFamily="34" charset="0"/>
                <a:cs typeface="Arial" panose="020B0604020202020204" pitchFamily="34" charset="0"/>
              </a:rPr>
              <a:t>languages, and they are found in all major languages because Truth, Goodness,</a:t>
            </a:r>
          </a:p>
          <a:p>
            <a:pPr eaLnBrk="1" hangingPunct="1"/>
            <a:r>
              <a:rPr lang="en-US" altLang="en-US" sz="1000">
                <a:latin typeface="Arial" panose="020B0604020202020204" pitchFamily="34" charset="0"/>
                <a:cs typeface="Arial" panose="020B0604020202020204" pitchFamily="34" charset="0"/>
              </a:rPr>
              <a:t>and Beauty are very real dimensions of reality to which language has adapted.</a:t>
            </a:r>
          </a:p>
          <a:p>
            <a:pPr eaLnBrk="1" hangingPunct="1"/>
            <a:r>
              <a:rPr lang="en-US" altLang="en-US" sz="1000">
                <a:latin typeface="Arial" panose="020B0604020202020204" pitchFamily="34" charset="0"/>
                <a:cs typeface="Arial" panose="020B0604020202020204" pitchFamily="34" charset="0"/>
              </a:rPr>
              <a:t>Third-person (or “it”) refers to objective truth, which is best investigated by</a:t>
            </a:r>
          </a:p>
          <a:p>
            <a:pPr eaLnBrk="1" hangingPunct="1"/>
            <a:r>
              <a:rPr lang="en-US" altLang="en-US" sz="1000">
                <a:latin typeface="Arial" panose="020B0604020202020204" pitchFamily="34" charset="0"/>
                <a:cs typeface="Arial" panose="020B0604020202020204" pitchFamily="34" charset="0"/>
              </a:rPr>
              <a:t>science. Second-person (or “you/we”) refers to Goodness, or the ways that we—</a:t>
            </a:r>
          </a:p>
          <a:p>
            <a:pPr eaLnBrk="1" hangingPunct="1"/>
            <a:r>
              <a:rPr lang="en-US" altLang="en-US" sz="1000">
                <a:latin typeface="Arial" panose="020B0604020202020204" pitchFamily="34" charset="0"/>
                <a:cs typeface="Arial" panose="020B0604020202020204" pitchFamily="34" charset="0"/>
              </a:rPr>
              <a:t>that you and I—treat each other, and whether we do so with decency, honesty,</a:t>
            </a:r>
          </a:p>
          <a:p>
            <a:pPr eaLnBrk="1" hangingPunct="1"/>
            <a:r>
              <a:rPr lang="en-US" altLang="en-US" sz="1000">
                <a:latin typeface="Arial" panose="020B0604020202020204" pitchFamily="34" charset="0"/>
                <a:cs typeface="Arial" panose="020B0604020202020204" pitchFamily="34" charset="0"/>
              </a:rPr>
              <a:t>and respect. In other words, basic morality. And first-person deals with the “I,”</a:t>
            </a:r>
          </a:p>
          <a:p>
            <a:pPr eaLnBrk="1" hangingPunct="1"/>
            <a:r>
              <a:rPr lang="en-US" altLang="en-US" sz="1000">
                <a:latin typeface="Arial" panose="020B0604020202020204" pitchFamily="34" charset="0"/>
                <a:cs typeface="Arial" panose="020B0604020202020204" pitchFamily="34" charset="0"/>
              </a:rPr>
              <a:t>with self and self-expression, art and aesthetics, and the beauty that is in the eye</a:t>
            </a:r>
          </a:p>
          <a:p>
            <a:pPr eaLnBrk="1" hangingPunct="1"/>
            <a:r>
              <a:rPr lang="en-US" altLang="en-US" sz="1000">
                <a:latin typeface="Arial" panose="020B0604020202020204" pitchFamily="34" charset="0"/>
                <a:cs typeface="Arial" panose="020B0604020202020204" pitchFamily="34" charset="0"/>
              </a:rPr>
              <a:t>(or the “I”) of the beholder.</a:t>
            </a:r>
          </a:p>
          <a:p>
            <a:pPr eaLnBrk="1" hangingPunct="1"/>
            <a:r>
              <a:rPr lang="en-US" altLang="en-US" sz="1000">
                <a:latin typeface="Arial" panose="020B0604020202020204" pitchFamily="34" charset="0"/>
                <a:cs typeface="Arial" panose="020B0604020202020204" pitchFamily="34" charset="0"/>
              </a:rPr>
              <a:t>Steiner , the first 7 years we must keep the child protected from the world so they have a base of what is good, true and beautiful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We are not dealing with the whole person if we do</a:t>
            </a:r>
            <a:r>
              <a:rPr lang="en-AU" baseline="0" dirty="0"/>
              <a:t> not pay attention to the 4 quadrants</a:t>
            </a:r>
            <a:endParaRPr lang="en-AU" dirty="0"/>
          </a:p>
        </p:txBody>
      </p:sp>
      <p:sp>
        <p:nvSpPr>
          <p:cNvPr id="4" name="Slide Number Placeholder 3"/>
          <p:cNvSpPr>
            <a:spLocks noGrp="1"/>
          </p:cNvSpPr>
          <p:nvPr>
            <p:ph type="sldNum" sz="quarter" idx="10"/>
          </p:nvPr>
        </p:nvSpPr>
        <p:spPr/>
        <p:txBody>
          <a:bodyPr/>
          <a:lstStyle/>
          <a:p>
            <a:pPr>
              <a:defRPr/>
            </a:pPr>
            <a:fld id="{CDD7C480-81E5-4508-A814-204224BB7B32}"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093285D-D813-4B2D-8A6A-9430DE1CB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14583B-B479-4735-8853-D273581DC0AE}" type="slidenum">
              <a:rPr lang="en-US" altLang="en-US"/>
              <a:pPr eaLnBrk="1" hangingPunct="1"/>
              <a:t>9</a:t>
            </a:fld>
            <a:endParaRPr lang="en-US" altLang="en-US"/>
          </a:p>
        </p:txBody>
      </p:sp>
      <p:sp>
        <p:nvSpPr>
          <p:cNvPr id="63491" name="Rectangle 2">
            <a:extLst>
              <a:ext uri="{FF2B5EF4-FFF2-40B4-BE49-F238E27FC236}">
                <a16:creationId xmlns:a16="http://schemas.microsoft.com/office/drawing/2014/main" id="{BA8A4F2F-94C3-445E-B358-5E0B7FC4D86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2BC69DA-AF8E-480E-BCA7-27ABB8A00B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Level of Consciousness</a:t>
            </a:r>
          </a:p>
          <a:p>
            <a:pPr eaLnBrk="1" hangingPunct="1"/>
            <a:r>
              <a:rPr lang="en-US" altLang="en-US">
                <a:latin typeface="Arial" panose="020B0604020202020204" pitchFamily="34" charset="0"/>
                <a:cs typeface="Arial" panose="020B0604020202020204" pitchFamily="34" charset="0"/>
              </a:rPr>
              <a:t>Which ever level of development a client is at, requires a specific level of therapy</a:t>
            </a:r>
          </a:p>
          <a:p>
            <a:pPr eaLnBrk="1" hangingPunct="1"/>
            <a:r>
              <a:rPr lang="en-US" altLang="en-US">
                <a:latin typeface="Arial" panose="020B0604020202020204" pitchFamily="34" charset="0"/>
                <a:cs typeface="Arial" panose="020B0604020202020204" pitchFamily="34" charset="0"/>
              </a:rPr>
              <a:t>Equally,</a:t>
            </a:r>
          </a:p>
          <a:p>
            <a:pPr eaLnBrk="1" hangingPunct="1"/>
            <a:r>
              <a:rPr lang="en-US" altLang="en-US">
                <a:latin typeface="Arial" panose="020B0604020202020204" pitchFamily="34" charset="0"/>
                <a:cs typeface="Arial" panose="020B0604020202020204" pitchFamily="34" charset="0"/>
              </a:rPr>
              <a:t>Which ever level of development a therapist is at, will only be able to ‘hear a client’ from that level</a:t>
            </a:r>
          </a:p>
          <a:p>
            <a:pPr eaLnBrk="1" hangingPunct="1"/>
            <a:r>
              <a:rPr lang="en-US" altLang="en-US">
                <a:latin typeface="Arial" panose="020B0604020202020204" pitchFamily="34" charset="0"/>
                <a:cs typeface="Arial" panose="020B0604020202020204" pitchFamily="34" charset="0"/>
              </a:rPr>
              <a:t>Hence the reason for professional development within the transpersonal realm.</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Shiva complex…attaching to bliss states and not moving through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D57177F-35FE-4EC4-8252-8FB60C57C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C1270B-766C-4EE5-B645-973EEA83E567}" type="slidenum">
              <a:rPr lang="en-US" altLang="en-US"/>
              <a:pPr eaLnBrk="1" hangingPunct="1"/>
              <a:t>10</a:t>
            </a:fld>
            <a:endParaRPr lang="en-US" altLang="en-US"/>
          </a:p>
        </p:txBody>
      </p:sp>
      <p:sp>
        <p:nvSpPr>
          <p:cNvPr id="54275" name="Rectangle 2">
            <a:extLst>
              <a:ext uri="{FF2B5EF4-FFF2-40B4-BE49-F238E27FC236}">
                <a16:creationId xmlns:a16="http://schemas.microsoft.com/office/drawing/2014/main" id="{899A2296-AB44-46BB-BA8A-AD1C3AA9FCD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E5E8B7D-2C88-43A5-80D7-99837A964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Lines of Intelligence</a:t>
            </a:r>
          </a:p>
          <a:p>
            <a:pPr eaLnBrk="1" hangingPunct="1"/>
            <a:r>
              <a:rPr lang="en-US" altLang="en-US">
                <a:latin typeface="Arial" panose="020B0604020202020204" pitchFamily="34" charset="0"/>
                <a:cs typeface="Arial" panose="020B0604020202020204" pitchFamily="34" charset="0"/>
              </a:rPr>
              <a:t>These multiple intelligences give us the answers to life’s questions.</a:t>
            </a:r>
          </a:p>
          <a:p>
            <a:pPr eaLnBrk="1" hangingPunct="1"/>
            <a:r>
              <a:rPr lang="en-US" altLang="en-US">
                <a:latin typeface="Arial" panose="020B0604020202020204" pitchFamily="34" charset="0"/>
                <a:cs typeface="Arial" panose="020B0604020202020204" pitchFamily="34" charset="0"/>
              </a:rPr>
              <a:t>As abraham maslow said.  “If the only tool you have is a hammer then everything will start looking like a nail”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5C81F20-4266-4483-A62A-E3144F768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923E25-3F14-4DDE-ACA2-9CDA67E4005C}" type="slidenum">
              <a:rPr lang="en-US" altLang="en-US"/>
              <a:pPr eaLnBrk="1" hangingPunct="1"/>
              <a:t>11</a:t>
            </a:fld>
            <a:endParaRPr lang="en-US" altLang="en-US"/>
          </a:p>
        </p:txBody>
      </p:sp>
      <p:sp>
        <p:nvSpPr>
          <p:cNvPr id="53251" name="Rectangle 2">
            <a:extLst>
              <a:ext uri="{FF2B5EF4-FFF2-40B4-BE49-F238E27FC236}">
                <a16:creationId xmlns:a16="http://schemas.microsoft.com/office/drawing/2014/main" id="{C97A7F92-5C8D-4734-BC26-DD572728651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D5F5881-D03B-492A-9A35-515F6BAD6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Lines of Intelligence</a:t>
            </a:r>
          </a:p>
          <a:p>
            <a:pPr eaLnBrk="1" hangingPunct="1"/>
            <a:r>
              <a:rPr lang="en-US" altLang="en-US">
                <a:latin typeface="Arial" panose="020B0604020202020204" pitchFamily="34" charset="0"/>
                <a:cs typeface="Arial" panose="020B0604020202020204" pitchFamily="34" charset="0"/>
              </a:rPr>
              <a:t>The psychograph</a:t>
            </a:r>
          </a:p>
          <a:p>
            <a:pPr eaLnBrk="1" hangingPunct="1"/>
            <a:r>
              <a:rPr lang="en-US" altLang="en-US">
                <a:latin typeface="Arial" panose="020B0604020202020204" pitchFamily="34" charset="0"/>
                <a:cs typeface="Arial" panose="020B0604020202020204" pitchFamily="34" charset="0"/>
              </a:rPr>
              <a:t>Multiple intelligences Gardner</a:t>
            </a:r>
          </a:p>
          <a:p>
            <a:pPr eaLnBrk="1" hangingPunct="1"/>
            <a:r>
              <a:rPr lang="en-US" altLang="en-US">
                <a:latin typeface="Arial" panose="020B0604020202020204" pitchFamily="34" charset="0"/>
                <a:cs typeface="Arial" panose="020B0604020202020204" pitchFamily="34" charset="0"/>
              </a:rPr>
              <a:t>All developmental lines are interlinked and need to be developed equally to become a well rounded and fully functioning individual.  A great tool in therapy</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spiritual </a:t>
            </a:r>
            <a:r>
              <a:rPr lang="en-US" altLang="en-US">
                <a:latin typeface="Arial" panose="020B0604020202020204" pitchFamily="34" charset="0"/>
                <a:cs typeface="Arial" panose="020B0604020202020204" pitchFamily="34" charset="0"/>
              </a:rPr>
              <a:t>line (what if “spirit” is viewed not just as Ground, and not just as</a:t>
            </a:r>
          </a:p>
          <a:p>
            <a:pPr eaLnBrk="1" hangingPunct="1"/>
            <a:r>
              <a:rPr lang="en-US" altLang="en-US">
                <a:latin typeface="Arial" panose="020B0604020202020204" pitchFamily="34" charset="0"/>
                <a:cs typeface="Arial" panose="020B0604020202020204" pitchFamily="34" charset="0"/>
              </a:rPr>
              <a:t>the highest stage as suggested in transpersonal psychology, but as its own line of unfolding)</a:t>
            </a:r>
          </a:p>
          <a:p>
            <a:pPr eaLnBrk="1" hangingPunct="1"/>
            <a:endParaRPr lang="en-US" altLang="en-US">
              <a:latin typeface="Arial" panose="020B0604020202020204" pitchFamily="34" charset="0"/>
              <a:cs typeface="Arial" panose="020B0604020202020204" pitchFamily="34" charset="0"/>
            </a:endParaRPr>
          </a:p>
          <a:p>
            <a:pPr eaLnBrk="1" hangingPunct="1">
              <a:buFontTx/>
              <a:buChar char="•"/>
            </a:pPr>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cognitive </a:t>
            </a:r>
            <a:r>
              <a:rPr lang="en-US" altLang="en-US">
                <a:latin typeface="Arial" panose="020B0604020202020204" pitchFamily="34" charset="0"/>
                <a:cs typeface="Arial" panose="020B0604020202020204" pitchFamily="34" charset="0"/>
              </a:rPr>
              <a:t>line (or awareness of what is)</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moral </a:t>
            </a:r>
            <a:r>
              <a:rPr lang="en-US" altLang="en-US">
                <a:latin typeface="Arial" panose="020B0604020202020204" pitchFamily="34" charset="0"/>
                <a:cs typeface="Arial" panose="020B0604020202020204" pitchFamily="34" charset="0"/>
              </a:rPr>
              <a:t>line (awareness of what should be)</a:t>
            </a:r>
          </a:p>
          <a:p>
            <a:pPr eaLnBrk="1" hangingPunct="1"/>
            <a:r>
              <a:rPr lang="en-US" altLang="en-US">
                <a:latin typeface="Arial" panose="020B0604020202020204" pitchFamily="34" charset="0"/>
                <a:cs typeface="Arial" panose="020B0604020202020204" pitchFamily="34" charset="0"/>
              </a:rPr>
              <a:t>• </a:t>
            </a:r>
            <a:r>
              <a:rPr lang="en-US" altLang="en-US" b="1">
                <a:latin typeface="Arial" panose="020B0604020202020204" pitchFamily="34" charset="0"/>
                <a:cs typeface="Arial" panose="020B0604020202020204" pitchFamily="34" charset="0"/>
              </a:rPr>
              <a:t>emotional </a:t>
            </a:r>
            <a:r>
              <a:rPr lang="en-US" altLang="en-US">
                <a:latin typeface="Arial" panose="020B0604020202020204" pitchFamily="34" charset="0"/>
                <a:cs typeface="Arial" panose="020B0604020202020204" pitchFamily="34" charset="0"/>
              </a:rPr>
              <a:t>or </a:t>
            </a:r>
            <a:r>
              <a:rPr lang="en-US" altLang="en-US" b="1">
                <a:latin typeface="Arial" panose="020B0604020202020204" pitchFamily="34" charset="0"/>
                <a:cs typeface="Arial" panose="020B0604020202020204" pitchFamily="34" charset="0"/>
              </a:rPr>
              <a:t>affective </a:t>
            </a:r>
            <a:r>
              <a:rPr lang="en-US" altLang="en-US">
                <a:latin typeface="Arial" panose="020B0604020202020204" pitchFamily="34" charset="0"/>
                <a:cs typeface="Arial" panose="020B0604020202020204" pitchFamily="34" charset="0"/>
              </a:rPr>
              <a:t>line (the spectrum of emotions)</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interpersonal </a:t>
            </a:r>
            <a:r>
              <a:rPr lang="en-US" altLang="en-US">
                <a:latin typeface="Arial" panose="020B0604020202020204" pitchFamily="34" charset="0"/>
                <a:cs typeface="Arial" panose="020B0604020202020204" pitchFamily="34" charset="0"/>
              </a:rPr>
              <a:t>line (how I socially relate to others)</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needs </a:t>
            </a:r>
            <a:r>
              <a:rPr lang="en-US" altLang="en-US">
                <a:latin typeface="Arial" panose="020B0604020202020204" pitchFamily="34" charset="0"/>
                <a:cs typeface="Arial" panose="020B0604020202020204" pitchFamily="34" charset="0"/>
              </a:rPr>
              <a:t>line (such as Maslow’s needs hierarchy)</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self-identity </a:t>
            </a:r>
            <a:r>
              <a:rPr lang="en-US" altLang="en-US">
                <a:latin typeface="Arial" panose="020B0604020202020204" pitchFamily="34" charset="0"/>
                <a:cs typeface="Arial" panose="020B0604020202020204" pitchFamily="34" charset="0"/>
              </a:rPr>
              <a:t>line (or “who am I?,” such as Loevinger’s ego development)</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aesthetic </a:t>
            </a:r>
            <a:r>
              <a:rPr lang="en-US" altLang="en-US">
                <a:latin typeface="Arial" panose="020B0604020202020204" pitchFamily="34" charset="0"/>
                <a:cs typeface="Arial" panose="020B0604020202020204" pitchFamily="34" charset="0"/>
              </a:rPr>
              <a:t>line (or the line of self-expression, beauty, art, and felt meaning)</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psychosexual </a:t>
            </a:r>
            <a:r>
              <a:rPr lang="en-US" altLang="en-US">
                <a:latin typeface="Arial" panose="020B0604020202020204" pitchFamily="34" charset="0"/>
                <a:cs typeface="Arial" panose="020B0604020202020204" pitchFamily="34" charset="0"/>
              </a:rPr>
              <a:t>line, which in its broadest sense means the entire</a:t>
            </a:r>
          </a:p>
          <a:p>
            <a:pPr eaLnBrk="1" hangingPunct="1"/>
            <a:r>
              <a:rPr lang="en-US" altLang="en-US">
                <a:latin typeface="Arial" panose="020B0604020202020204" pitchFamily="34" charset="0"/>
                <a:cs typeface="Arial" panose="020B0604020202020204" pitchFamily="34" charset="0"/>
              </a:rPr>
              <a:t>spectrum of Eros (gross to subtle to causal)</a:t>
            </a:r>
          </a:p>
          <a:p>
            <a:pPr eaLnBrk="1" hangingPunct="1"/>
            <a:r>
              <a:rPr lang="en-US" altLang="en-US">
                <a:latin typeface="Arial" panose="020B0604020202020204" pitchFamily="34" charset="0"/>
                <a:cs typeface="Arial" panose="020B0604020202020204" pitchFamily="34" charset="0"/>
              </a:rPr>
              <a:t>• the </a:t>
            </a:r>
            <a:r>
              <a:rPr lang="en-US" altLang="en-US" b="1">
                <a:latin typeface="Arial" panose="020B0604020202020204" pitchFamily="34" charset="0"/>
                <a:cs typeface="Arial" panose="020B0604020202020204" pitchFamily="34" charset="0"/>
              </a:rPr>
              <a:t>values </a:t>
            </a:r>
            <a:r>
              <a:rPr lang="en-US" altLang="en-US">
                <a:latin typeface="Arial" panose="020B0604020202020204" pitchFamily="34" charset="0"/>
                <a:cs typeface="Arial" panose="020B0604020202020204" pitchFamily="34" charset="0"/>
              </a:rPr>
              <a:t>line (or what a person considers most important, a line studied by</a:t>
            </a:r>
          </a:p>
          <a:p>
            <a:pPr eaLnBrk="1" hangingPunct="1"/>
            <a:r>
              <a:rPr lang="en-US" altLang="en-US">
                <a:latin typeface="Arial" panose="020B0604020202020204" pitchFamily="34" charset="0"/>
                <a:cs typeface="Arial" panose="020B0604020202020204" pitchFamily="34" charset="0"/>
              </a:rPr>
              <a:t>Clare Graves and made popular by Spiral Dynamics)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DD7C480-81E5-4508-A814-204224BB7B3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10/22/2021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Deep Psychological Adaptation for 2022</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fontScale="85000" lnSpcReduction="20000"/>
          </a:bodyPr>
          <a:lstStyle/>
          <a:p>
            <a:r>
              <a:rPr lang="en-US" sz="2800" dirty="0"/>
              <a:t>By Nic Morrey</a:t>
            </a:r>
          </a:p>
          <a:p>
            <a:r>
              <a:rPr lang="en-US" sz="2800" dirty="0"/>
              <a:t>TPIG presentation 28</a:t>
            </a:r>
            <a:r>
              <a:rPr lang="en-US" sz="2800" baseline="30000" dirty="0"/>
              <a:t>th</a:t>
            </a:r>
            <a:r>
              <a:rPr lang="en-US" sz="2800" dirty="0"/>
              <a:t> September 2021 </a:t>
            </a:r>
          </a:p>
          <a:p>
            <a:r>
              <a:rPr lang="en-US" sz="2800" dirty="0"/>
              <a:t>for the Australian Psychological Society</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511A2E66-F67B-4958-9A89-BD7C3A62D7C2}"/>
              </a:ext>
            </a:extLst>
          </p:cNvPr>
          <p:cNvSpPr>
            <a:spLocks noGrp="1" noChangeArrowheads="1"/>
          </p:cNvSpPr>
          <p:nvPr>
            <p:ph type="title"/>
          </p:nvPr>
        </p:nvSpPr>
        <p:spPr>
          <a:xfrm>
            <a:off x="1524000" y="457200"/>
            <a:ext cx="9144000" cy="457200"/>
          </a:xfrm>
        </p:spPr>
        <p:txBody>
          <a:bodyPr/>
          <a:lstStyle/>
          <a:p>
            <a:pPr algn="ctr" eaLnBrk="1" hangingPunct="1"/>
            <a:r>
              <a:rPr lang="en-US" altLang="en-US" sz="2400" b="1" dirty="0"/>
              <a:t>LINES: Developmental lines, life’s questions and researchers</a:t>
            </a:r>
          </a:p>
        </p:txBody>
      </p:sp>
      <p:pic>
        <p:nvPicPr>
          <p:cNvPr id="20483" name="Picture 7">
            <a:extLst>
              <a:ext uri="{FF2B5EF4-FFF2-40B4-BE49-F238E27FC236}">
                <a16:creationId xmlns:a16="http://schemas.microsoft.com/office/drawing/2014/main" id="{DBDF5B9A-907C-41F5-92A3-E2B38F06878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990600"/>
            <a:ext cx="8686800" cy="5638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01A5F829-B7AA-4B75-8548-EA91ADB7F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8001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772400" cy="990600"/>
          </a:xfrm>
        </p:spPr>
        <p:txBody>
          <a:bodyPr>
            <a:normAutofit/>
          </a:bodyPr>
          <a:lstStyle/>
          <a:p>
            <a:pPr algn="ctr"/>
            <a:r>
              <a:rPr lang="en-AU" sz="2800" b="1" dirty="0">
                <a:solidFill>
                  <a:schemeClr val="accent1">
                    <a:lumMod val="75000"/>
                  </a:schemeClr>
                </a:solidFill>
              </a:rPr>
              <a:t>Spectrum of human development, pathology, </a:t>
            </a:r>
            <a:br>
              <a:rPr lang="en-AU" sz="2800" b="1" dirty="0">
                <a:solidFill>
                  <a:schemeClr val="accent1">
                    <a:lumMod val="75000"/>
                  </a:schemeClr>
                </a:solidFill>
              </a:rPr>
            </a:br>
            <a:r>
              <a:rPr lang="en-AU" sz="2800" b="1" dirty="0">
                <a:solidFill>
                  <a:schemeClr val="accent1">
                    <a:lumMod val="75000"/>
                  </a:schemeClr>
                </a:solidFill>
              </a:rPr>
              <a:t>defences and treatment</a:t>
            </a:r>
            <a:endParaRPr lang="en-US" sz="2800" b="1" dirty="0">
              <a:solidFill>
                <a:schemeClr val="accent1">
                  <a:lumMod val="75000"/>
                </a:schemeClr>
              </a:solidFill>
            </a:endParaRPr>
          </a:p>
        </p:txBody>
      </p:sp>
      <p:pic>
        <p:nvPicPr>
          <p:cNvPr id="91138" name="Picture 2"/>
          <p:cNvPicPr>
            <a:picLocks noGrp="1" noChangeAspect="1" noChangeArrowheads="1"/>
          </p:cNvPicPr>
          <p:nvPr>
            <p:ph sz="quarter" idx="1"/>
          </p:nvPr>
        </p:nvPicPr>
        <p:blipFill>
          <a:blip r:embed="rId3"/>
          <a:srcRect/>
          <a:stretch>
            <a:fillRect/>
          </a:stretch>
        </p:blipFill>
        <p:spPr bwMode="auto">
          <a:xfrm>
            <a:off x="1524000" y="1066803"/>
            <a:ext cx="8913541" cy="564524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AAB1D-FE18-4F26-BAAF-6EB29A8DEBF5}"/>
              </a:ext>
            </a:extLst>
          </p:cNvPr>
          <p:cNvSpPr>
            <a:spLocks noGrp="1"/>
          </p:cNvSpPr>
          <p:nvPr>
            <p:ph idx="1"/>
          </p:nvPr>
        </p:nvSpPr>
        <p:spPr>
          <a:xfrm>
            <a:off x="4928839" y="2076450"/>
            <a:ext cx="6338718" cy="3714749"/>
          </a:xfrm>
        </p:spPr>
        <p:txBody>
          <a:bodyPr>
            <a:normAutofit/>
          </a:bodyPr>
          <a:lstStyle/>
          <a:p>
            <a:r>
              <a:rPr lang="en-US" altLang="en-US" sz="3600" dirty="0"/>
              <a:t>“It is no measure of health to be adjusted  to a profanely sick society”</a:t>
            </a:r>
            <a:endParaRPr lang="en-AU" sz="3600" dirty="0"/>
          </a:p>
        </p:txBody>
      </p:sp>
      <p:sp>
        <p:nvSpPr>
          <p:cNvPr id="4" name="Rectangle 6">
            <a:extLst>
              <a:ext uri="{FF2B5EF4-FFF2-40B4-BE49-F238E27FC236}">
                <a16:creationId xmlns:a16="http://schemas.microsoft.com/office/drawing/2014/main" id="{CB621E36-C697-4CE8-84A1-A8AEBC188C72}"/>
              </a:ext>
            </a:extLst>
          </p:cNvPr>
          <p:cNvSpPr>
            <a:spLocks noGrp="1" noChangeArrowheads="1"/>
          </p:cNvSpPr>
          <p:nvPr>
            <p:ph type="title"/>
          </p:nvPr>
        </p:nvSpPr>
        <p:spPr>
          <a:xfrm>
            <a:off x="914400" y="609600"/>
            <a:ext cx="10353675" cy="1257300"/>
          </a:xfrm>
        </p:spPr>
        <p:txBody>
          <a:bodyPr/>
          <a:lstStyle/>
          <a:p>
            <a:pPr eaLnBrk="1" hangingPunct="1"/>
            <a:r>
              <a:rPr lang="en-US" altLang="en-US" sz="3200" b="1" dirty="0"/>
              <a:t>From pre- to modern to post-modern society</a:t>
            </a:r>
          </a:p>
        </p:txBody>
      </p:sp>
      <p:pic>
        <p:nvPicPr>
          <p:cNvPr id="5" name="Picture 5">
            <a:extLst>
              <a:ext uri="{FF2B5EF4-FFF2-40B4-BE49-F238E27FC236}">
                <a16:creationId xmlns:a16="http://schemas.microsoft.com/office/drawing/2014/main" id="{85644206-39E6-4B62-B6C4-79DF72499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35522"/>
            <a:ext cx="3739376" cy="454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30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11884F5-0D80-43CC-8934-7768B9D121D9}"/>
              </a:ext>
            </a:extLst>
          </p:cNvPr>
          <p:cNvSpPr>
            <a:spLocks noGrp="1" noChangeArrowheads="1"/>
          </p:cNvSpPr>
          <p:nvPr>
            <p:ph type="title"/>
          </p:nvPr>
        </p:nvSpPr>
        <p:spPr/>
        <p:txBody>
          <a:bodyPr/>
          <a:lstStyle/>
          <a:p>
            <a:pPr algn="ctr" eaLnBrk="1" hangingPunct="1"/>
            <a:r>
              <a:rPr lang="en-AU" altLang="en-US"/>
              <a:t>Brief overview of Integral</a:t>
            </a:r>
            <a:endParaRPr lang="en-US" altLang="en-US"/>
          </a:p>
        </p:txBody>
      </p:sp>
      <p:sp>
        <p:nvSpPr>
          <p:cNvPr id="10243" name="Rectangle 3">
            <a:extLst>
              <a:ext uri="{FF2B5EF4-FFF2-40B4-BE49-F238E27FC236}">
                <a16:creationId xmlns:a16="http://schemas.microsoft.com/office/drawing/2014/main" id="{B2753D30-4D98-4DD8-9AEE-61B70F7F2C65}"/>
              </a:ext>
            </a:extLst>
          </p:cNvPr>
          <p:cNvSpPr>
            <a:spLocks noGrp="1" noChangeArrowheads="1"/>
          </p:cNvSpPr>
          <p:nvPr>
            <p:ph type="body" idx="1"/>
          </p:nvPr>
        </p:nvSpPr>
        <p:spPr>
          <a:xfrm>
            <a:off x="1650379" y="1981200"/>
            <a:ext cx="8764859" cy="4343400"/>
          </a:xfrm>
        </p:spPr>
        <p:txBody>
          <a:bodyPr>
            <a:normAutofit fontScale="92500" lnSpcReduction="10000"/>
          </a:bodyPr>
          <a:lstStyle/>
          <a:p>
            <a:pPr eaLnBrk="1" hangingPunct="1"/>
            <a:r>
              <a:rPr lang="en-AU" altLang="en-US" sz="4000" dirty="0"/>
              <a:t>Quadrants</a:t>
            </a:r>
            <a:r>
              <a:rPr lang="en-AU" altLang="en-US" sz="4800" dirty="0"/>
              <a:t> </a:t>
            </a:r>
            <a:r>
              <a:rPr lang="en-AU" altLang="en-US" sz="2800" dirty="0"/>
              <a:t>(inner/outer &amp; singular/plural)</a:t>
            </a:r>
          </a:p>
          <a:p>
            <a:r>
              <a:rPr lang="en-AU" altLang="en-US" sz="4000" dirty="0"/>
              <a:t>Levels</a:t>
            </a:r>
            <a:r>
              <a:rPr lang="en-AU" altLang="en-US" sz="4800" dirty="0"/>
              <a:t> </a:t>
            </a:r>
            <a:r>
              <a:rPr lang="en-AU" altLang="en-US" sz="2800" dirty="0"/>
              <a:t>(of development)</a:t>
            </a:r>
          </a:p>
          <a:p>
            <a:pPr eaLnBrk="1" hangingPunct="1"/>
            <a:r>
              <a:rPr lang="en-AU" altLang="en-US" sz="4000" dirty="0"/>
              <a:t>Lines</a:t>
            </a:r>
            <a:r>
              <a:rPr lang="en-AU" altLang="en-US" sz="4800" dirty="0"/>
              <a:t>  </a:t>
            </a:r>
            <a:r>
              <a:rPr lang="en-AU" altLang="en-US" sz="2800" dirty="0"/>
              <a:t>(of intelligence – defence line and </a:t>
            </a:r>
            <a:r>
              <a:rPr lang="en-AU" altLang="en-US" sz="2800"/>
              <a:t>moral line)</a:t>
            </a:r>
            <a:endParaRPr lang="en-AU" altLang="en-US" sz="2800" dirty="0"/>
          </a:p>
          <a:p>
            <a:pPr eaLnBrk="1" hangingPunct="1"/>
            <a:r>
              <a:rPr lang="en-AU" altLang="en-US" sz="4000" dirty="0"/>
              <a:t>States</a:t>
            </a:r>
            <a:r>
              <a:rPr lang="en-AU" altLang="en-US" sz="4800" dirty="0"/>
              <a:t>  </a:t>
            </a:r>
            <a:r>
              <a:rPr lang="en-AU" altLang="en-US" sz="2800" dirty="0"/>
              <a:t>(for another session)</a:t>
            </a:r>
          </a:p>
          <a:p>
            <a:pPr eaLnBrk="1" hangingPunct="1"/>
            <a:r>
              <a:rPr lang="en-AU" altLang="en-US" sz="4000" dirty="0"/>
              <a:t>Types</a:t>
            </a:r>
            <a:r>
              <a:rPr lang="en-AU" altLang="en-US" sz="4800" dirty="0"/>
              <a:t>  </a:t>
            </a:r>
            <a:r>
              <a:rPr lang="en-AU" altLang="en-US" sz="2800" dirty="0"/>
              <a:t>(for another session)</a:t>
            </a: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8A614B3-E40E-4FDB-A826-0BAE0F238828}"/>
              </a:ext>
            </a:extLst>
          </p:cNvPr>
          <p:cNvSpPr>
            <a:spLocks noGrp="1" noChangeArrowheads="1"/>
          </p:cNvSpPr>
          <p:nvPr>
            <p:ph type="title"/>
          </p:nvPr>
        </p:nvSpPr>
        <p:spPr/>
        <p:txBody>
          <a:bodyPr/>
          <a:lstStyle/>
          <a:p>
            <a:pPr algn="ctr" eaLnBrk="1" hangingPunct="1"/>
            <a:r>
              <a:rPr lang="en-US" altLang="en-US" sz="3600" b="1" dirty="0"/>
              <a:t>QUADRANTS: The good, the true and the beautiful</a:t>
            </a:r>
          </a:p>
        </p:txBody>
      </p:sp>
      <p:pic>
        <p:nvPicPr>
          <p:cNvPr id="11267" name="Picture 5">
            <a:extLst>
              <a:ext uri="{FF2B5EF4-FFF2-40B4-BE49-F238E27FC236}">
                <a16:creationId xmlns:a16="http://schemas.microsoft.com/office/drawing/2014/main" id="{D88C0156-905C-4507-8F30-EDA44F997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1" y="2057400"/>
            <a:ext cx="3444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F7915D9E-81EE-44D0-9241-C60302FE4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2057400"/>
            <a:ext cx="332927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a:extLst>
              <a:ext uri="{FF2B5EF4-FFF2-40B4-BE49-F238E27FC236}">
                <a16:creationId xmlns:a16="http://schemas.microsoft.com/office/drawing/2014/main" id="{78C9AADB-BCB5-4648-BBD3-54C15DFDD63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sz="quarter" idx="1"/>
          </p:nvPr>
        </p:nvPicPr>
        <p:blipFill>
          <a:blip r:embed="rId3"/>
          <a:srcRect/>
          <a:stretch>
            <a:fillRect/>
          </a:stretch>
        </p:blipFill>
        <p:spPr bwMode="auto">
          <a:xfrm>
            <a:off x="2133601" y="228600"/>
            <a:ext cx="8100313" cy="633024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9997-16F5-49E4-A7A5-BE35EA99EFF6}"/>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B68E1577-F16E-463C-94C1-3DDCFFBDD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017" y="146015"/>
            <a:ext cx="7471317" cy="6565970"/>
          </a:xfrm>
        </p:spPr>
      </p:pic>
    </p:spTree>
    <p:extLst>
      <p:ext uri="{BB962C8B-B14F-4D97-AF65-F5344CB8AC3E}">
        <p14:creationId xmlns:p14="http://schemas.microsoft.com/office/powerpoint/2010/main" val="260818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B3DD-3112-4FF7-B3FE-295983D64D49}"/>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0467E0ED-1486-4955-B863-B4ABE3D48E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931"/>
            <a:ext cx="12192000" cy="7206362"/>
          </a:xfrm>
        </p:spPr>
      </p:pic>
    </p:spTree>
    <p:extLst>
      <p:ext uri="{BB962C8B-B14F-4D97-AF65-F5344CB8AC3E}">
        <p14:creationId xmlns:p14="http://schemas.microsoft.com/office/powerpoint/2010/main" val="50813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7A3B-C023-4CCD-948D-12DCA13391AE}"/>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89FD7E51-E9BF-4034-A146-A82A4DBF6D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44" y="476990"/>
            <a:ext cx="10353761" cy="5904019"/>
          </a:xfrm>
        </p:spPr>
      </p:pic>
    </p:spTree>
    <p:extLst>
      <p:ext uri="{BB962C8B-B14F-4D97-AF65-F5344CB8AC3E}">
        <p14:creationId xmlns:p14="http://schemas.microsoft.com/office/powerpoint/2010/main" val="268988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68D95-DD47-4127-B0C6-4A3B5BE63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28" y="451624"/>
            <a:ext cx="9576544" cy="5954751"/>
          </a:xfrm>
          <a:prstGeom prst="rect">
            <a:avLst/>
          </a:prstGeom>
        </p:spPr>
      </p:pic>
    </p:spTree>
    <p:extLst>
      <p:ext uri="{BB962C8B-B14F-4D97-AF65-F5344CB8AC3E}">
        <p14:creationId xmlns:p14="http://schemas.microsoft.com/office/powerpoint/2010/main" val="178946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BDCBFD6D-72B5-42D5-BC4D-50932F38E529}"/>
              </a:ext>
            </a:extLst>
          </p:cNvPr>
          <p:cNvSpPr>
            <a:spLocks noGrp="1" noChangeArrowheads="1"/>
          </p:cNvSpPr>
          <p:nvPr>
            <p:ph type="title"/>
          </p:nvPr>
        </p:nvSpPr>
        <p:spPr>
          <a:xfrm>
            <a:off x="1981200" y="457200"/>
            <a:ext cx="8229600" cy="990600"/>
          </a:xfrm>
        </p:spPr>
        <p:txBody>
          <a:bodyPr/>
          <a:lstStyle/>
          <a:p>
            <a:pPr algn="ctr" eaLnBrk="1" hangingPunct="1"/>
            <a:r>
              <a:rPr lang="en-US" altLang="en-US" sz="3200" dirty="0"/>
              <a:t>LEVELS: Developmental </a:t>
            </a:r>
            <a:r>
              <a:rPr lang="en-US" altLang="en-US" sz="3200" dirty="0" err="1"/>
              <a:t>Falcrums</a:t>
            </a:r>
            <a:r>
              <a:rPr lang="en-US" altLang="en-US" sz="3200" dirty="0"/>
              <a:t> 1 to 10 </a:t>
            </a:r>
            <a:br>
              <a:rPr lang="en-US" altLang="en-US" sz="3200" dirty="0"/>
            </a:br>
            <a:r>
              <a:rPr lang="en-US" altLang="en-US" sz="3200" dirty="0"/>
              <a:t>and matched types of pathology</a:t>
            </a:r>
          </a:p>
        </p:txBody>
      </p:sp>
      <p:sp>
        <p:nvSpPr>
          <p:cNvPr id="28675" name="Rectangle 6">
            <a:extLst>
              <a:ext uri="{FF2B5EF4-FFF2-40B4-BE49-F238E27FC236}">
                <a16:creationId xmlns:a16="http://schemas.microsoft.com/office/drawing/2014/main" id="{390BAF45-B501-43C1-A630-E6607C41B55B}"/>
              </a:ext>
            </a:extLst>
          </p:cNvPr>
          <p:cNvSpPr>
            <a:spLocks noGrp="1" noChangeArrowheads="1"/>
          </p:cNvSpPr>
          <p:nvPr>
            <p:ph type="body" idx="1"/>
          </p:nvPr>
        </p:nvSpPr>
        <p:spPr>
          <a:xfrm>
            <a:off x="1981200" y="1600200"/>
            <a:ext cx="8229600" cy="5257800"/>
          </a:xfrm>
        </p:spPr>
        <p:txBody>
          <a:bodyPr/>
          <a:lstStyle/>
          <a:p>
            <a:pPr eaLnBrk="1" hangingPunct="1">
              <a:lnSpc>
                <a:spcPct val="80000"/>
              </a:lnSpc>
            </a:pPr>
            <a:r>
              <a:rPr lang="en-AU" altLang="en-US" sz="2000"/>
              <a:t>1. Sensorimotor (psychoses, most adult schizophrenia) </a:t>
            </a:r>
          </a:p>
          <a:p>
            <a:pPr eaLnBrk="1" hangingPunct="1">
              <a:lnSpc>
                <a:spcPct val="80000"/>
              </a:lnSpc>
            </a:pPr>
            <a:r>
              <a:rPr lang="en-AU" altLang="en-US" sz="2000"/>
              <a:t>2. Phantasmic-emotional (narcisstic-borderline disorders) </a:t>
            </a:r>
          </a:p>
          <a:p>
            <a:pPr eaLnBrk="1" hangingPunct="1">
              <a:lnSpc>
                <a:spcPct val="80000"/>
              </a:lnSpc>
            </a:pPr>
            <a:r>
              <a:rPr lang="en-AU" altLang="en-US" sz="2000"/>
              <a:t>3. Representational mind (borderline neuroses, psychoneuroses) </a:t>
            </a:r>
          </a:p>
          <a:p>
            <a:pPr eaLnBrk="1" hangingPunct="1">
              <a:lnSpc>
                <a:spcPct val="80000"/>
              </a:lnSpc>
            </a:pPr>
            <a:r>
              <a:rPr lang="en-AU" altLang="en-US" sz="2000"/>
              <a:t>4. Rule/role mind (script pathology and neuroses) </a:t>
            </a:r>
          </a:p>
          <a:p>
            <a:pPr eaLnBrk="1" hangingPunct="1">
              <a:lnSpc>
                <a:spcPct val="80000"/>
              </a:lnSpc>
            </a:pPr>
            <a:r>
              <a:rPr lang="en-AU" altLang="en-US" sz="2000"/>
              <a:t>5. Formal-reflexive (identity neuroses) </a:t>
            </a:r>
          </a:p>
          <a:p>
            <a:pPr eaLnBrk="1" hangingPunct="1">
              <a:lnSpc>
                <a:spcPct val="80000"/>
              </a:lnSpc>
            </a:pPr>
            <a:r>
              <a:rPr lang="en-AU" altLang="en-US" sz="2000"/>
              <a:t>6. Vision-logic (centauric, existential pathology: depression, inauthenticity, isolation, aborted self-actualization, and anxiety) </a:t>
            </a:r>
          </a:p>
          <a:p>
            <a:pPr eaLnBrk="1" hangingPunct="1">
              <a:lnSpc>
                <a:spcPct val="80000"/>
              </a:lnSpc>
            </a:pPr>
            <a:r>
              <a:rPr lang="en-AU" altLang="en-US" sz="2000"/>
              <a:t>7. Psychic (psychic disorders: inflation, dark night of the soul, split life goals, pseudo-duhkha, pranic disorders, yogic illness) </a:t>
            </a:r>
          </a:p>
          <a:p>
            <a:pPr eaLnBrk="1" hangingPunct="1">
              <a:lnSpc>
                <a:spcPct val="80000"/>
              </a:lnSpc>
            </a:pPr>
            <a:r>
              <a:rPr lang="en-AU" altLang="en-US" sz="2000"/>
              <a:t>8. Subtle (subtle pathology: integration-identification failure, pseudo-nirvana, pseudo-realization) </a:t>
            </a:r>
          </a:p>
          <a:p>
            <a:pPr eaLnBrk="1" hangingPunct="1">
              <a:lnSpc>
                <a:spcPct val="80000"/>
              </a:lnSpc>
            </a:pPr>
            <a:r>
              <a:rPr lang="en-AU" altLang="en-US" sz="2000"/>
              <a:t>9. Causal (causal pathology: failure of complete self-differentiation, failure to fully integrate with physical forms, also known as Arhat's disease) </a:t>
            </a:r>
            <a:endParaRPr lang="en-US" altLang="en-US" sz="2000"/>
          </a:p>
          <a:p>
            <a:pPr eaLnBrk="1" hangingPunct="1">
              <a:lnSpc>
                <a:spcPct val="80000"/>
              </a:lnSpc>
            </a:pPr>
            <a:r>
              <a:rPr lang="en-AU" altLang="en-US" sz="2000"/>
              <a:t>10. Ultimate (not really a level, but the suchness, Ground, radical emptiness of all levels).</a:t>
            </a:r>
            <a:r>
              <a:rPr lang="en-US" altLang="en-US" sz="200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Earthy inspiration</Template>
  <TotalTime>0</TotalTime>
  <Words>856</Words>
  <Application>Microsoft Office PowerPoint</Application>
  <PresentationFormat>Widescreen</PresentationFormat>
  <Paragraphs>75</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Goudy Old Style</vt:lpstr>
      <vt:lpstr>Wingdings 2</vt:lpstr>
      <vt:lpstr>SlateVTI</vt:lpstr>
      <vt:lpstr>Deep Psychological Adaptation for 2022</vt:lpstr>
      <vt:lpstr>Brief overview of Integral</vt:lpstr>
      <vt:lpstr>QUADRANTS: The good, the true and the beautiful</vt:lpstr>
      <vt:lpstr>PowerPoint Presentation</vt:lpstr>
      <vt:lpstr>PowerPoint Presentation</vt:lpstr>
      <vt:lpstr>PowerPoint Presentation</vt:lpstr>
      <vt:lpstr>PowerPoint Presentation</vt:lpstr>
      <vt:lpstr>PowerPoint Presentation</vt:lpstr>
      <vt:lpstr>LEVELS: Developmental Falcrums 1 to 10  and matched types of pathology</vt:lpstr>
      <vt:lpstr>LINES: Developmental lines, life’s questions and researchers</vt:lpstr>
      <vt:lpstr>PowerPoint Presentation</vt:lpstr>
      <vt:lpstr>Spectrum of human development, pathology,  defences and treatment</vt:lpstr>
      <vt:lpstr>From pre- to modern to post-modern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2021-09-21T05:03:57Z</dcterms:created>
  <dcterms:modified xsi:type="dcterms:W3CDTF">2021-10-22T04:04:40Z</dcterms:modified>
</cp:coreProperties>
</file>